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21"/>
  </p:notesMasterIdLst>
  <p:sldIdLst>
    <p:sldId id="256" r:id="rId2"/>
    <p:sldId id="315" r:id="rId3"/>
    <p:sldId id="259" r:id="rId4"/>
    <p:sldId id="363" r:id="rId5"/>
    <p:sldId id="364" r:id="rId6"/>
    <p:sldId id="370" r:id="rId7"/>
    <p:sldId id="366" r:id="rId8"/>
    <p:sldId id="373" r:id="rId9"/>
    <p:sldId id="374" r:id="rId10"/>
    <p:sldId id="365" r:id="rId11"/>
    <p:sldId id="371" r:id="rId12"/>
    <p:sldId id="284" r:id="rId13"/>
    <p:sldId id="367" r:id="rId14"/>
    <p:sldId id="376" r:id="rId15"/>
    <p:sldId id="369" r:id="rId16"/>
    <p:sldId id="377" r:id="rId17"/>
    <p:sldId id="375" r:id="rId18"/>
    <p:sldId id="372" r:id="rId19"/>
    <p:sldId id="318" r:id="rId20"/>
  </p:sldIdLst>
  <p:sldSz cx="9144000" cy="6858000" type="screen4x3"/>
  <p:notesSz cx="6858000" cy="9144000"/>
  <p:embeddedFontLst>
    <p:embeddedFont>
      <p:font typeface="Roboto Slab" panose="020B0604020202020204" charset="0"/>
      <p:regular r:id="rId22"/>
      <p:bold r:id="rId23"/>
    </p:embeddedFont>
    <p:embeddedFont>
      <p:font typeface="Calibri Light" panose="020F0302020204030204" pitchFamily="34" charset="0"/>
      <p:regular r:id="rId24"/>
      <p:italic r:id="rId25"/>
    </p:embeddedFont>
    <p:embeddedFont>
      <p:font typeface="Source Sans Pro" panose="020B0604020202020204" charset="0"/>
      <p:regular r:id="rId26"/>
      <p:bold r:id="rId27"/>
      <p:italic r:id="rId28"/>
      <p:boldItalic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ndara" panose="020E0502030303020204" pitchFamily="34" charset="0"/>
      <p:regular r:id="rId34"/>
      <p:bold r:id="rId35"/>
      <p:italic r:id="rId36"/>
      <p:boldItalic r:id="rId37"/>
    </p:embeddedFont>
    <p:embeddedFont>
      <p:font typeface="Garamond" panose="02020404030301010803" pitchFamily="18" charset="0"/>
      <p:regular r:id="rId38"/>
      <p:bold r:id="rId39"/>
      <p: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13E3C7-CDD7-4DA5-ADC2-CE09F180F979}">
  <a:tblStyle styleId="{E613E3C7-CDD7-4DA5-ADC2-CE09F180F979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6510" autoAdjust="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font" Target="fonts/font18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font" Target="fonts/font1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573492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5276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3321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24270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6005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9343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9227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25717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8811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8353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4598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1087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0528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5530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6823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1040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653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700184" y="1360350"/>
            <a:ext cx="5807399" cy="1546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6897625" y="619995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7454375" y="563880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8827727" y="4597553"/>
            <a:ext cx="75899" cy="75899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8677050" y="6577875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2972225" y="63340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579634" y="3373478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1843" y="791518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626321" y="1339871"/>
            <a:ext cx="253800" cy="2538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8104500" y="4963100"/>
            <a:ext cx="190200" cy="1905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8803950" y="5654656"/>
            <a:ext cx="190200" cy="1905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96310" y="1990890"/>
            <a:ext cx="75899" cy="75899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738050" y="271321"/>
            <a:ext cx="253800" cy="2538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>
            <a:off x="771658" y="2504485"/>
            <a:ext cx="75899" cy="75899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4271583" y="474825"/>
            <a:ext cx="75899" cy="75899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7729213" y="6127437"/>
            <a:ext cx="253800" cy="2541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1546025" y="2034925"/>
            <a:ext cx="58326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4800" b="1"/>
            </a:lvl1pPr>
            <a:lvl2pPr lvl="1" rtl="0">
              <a:spcBef>
                <a:spcPts val="0"/>
              </a:spcBef>
              <a:buSzPct val="100000"/>
              <a:defRPr sz="4800" b="1"/>
            </a:lvl2pPr>
            <a:lvl3pPr lvl="2" rtl="0">
              <a:spcBef>
                <a:spcPts val="0"/>
              </a:spcBef>
              <a:buSzPct val="100000"/>
              <a:defRPr sz="4800" b="1"/>
            </a:lvl3pPr>
            <a:lvl4pPr lvl="3" rtl="0">
              <a:spcBef>
                <a:spcPts val="0"/>
              </a:spcBef>
              <a:buSzPct val="100000"/>
              <a:defRPr sz="4800" b="1"/>
            </a:lvl4pPr>
            <a:lvl5pPr lvl="4" rtl="0">
              <a:spcBef>
                <a:spcPts val="0"/>
              </a:spcBef>
              <a:buSzPct val="100000"/>
              <a:defRPr sz="4800" b="1"/>
            </a:lvl5pPr>
            <a:lvl6pPr lvl="5" rtl="0">
              <a:spcBef>
                <a:spcPts val="0"/>
              </a:spcBef>
              <a:buSzPct val="100000"/>
              <a:defRPr sz="4800" b="1"/>
            </a:lvl6pPr>
            <a:lvl7pPr lvl="6" rtl="0">
              <a:spcBef>
                <a:spcPts val="0"/>
              </a:spcBef>
              <a:buSzPct val="100000"/>
              <a:defRPr sz="4800" b="1"/>
            </a:lvl7pPr>
            <a:lvl8pPr lvl="7" rtl="0">
              <a:spcBef>
                <a:spcPts val="0"/>
              </a:spcBef>
              <a:buSzPct val="100000"/>
              <a:defRPr sz="4800" b="1"/>
            </a:lvl8pPr>
            <a:lvl9pPr lvl="8" rtl="0">
              <a:spcBef>
                <a:spcPts val="0"/>
              </a:spcBef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1546025" y="3710548"/>
            <a:ext cx="58326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607D8B"/>
              </a:buClr>
              <a:buNone/>
              <a:defRPr>
                <a:solidFill>
                  <a:srgbClr val="607D8B"/>
                </a:solidFill>
              </a:defRPr>
            </a:lvl1pPr>
            <a:lvl2pPr lvl="1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2pPr>
            <a:lvl3pPr lvl="2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3pPr>
            <a:lvl4pPr lvl="3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4pPr>
            <a:lvl5pPr lvl="4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5pPr>
            <a:lvl6pPr lvl="5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6pPr>
            <a:lvl7pPr lvl="6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7pPr>
            <a:lvl8pPr lvl="7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8pPr>
            <a:lvl9pPr lvl="8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786150" y="410826"/>
            <a:ext cx="7571700" cy="9368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786150" y="1682266"/>
            <a:ext cx="7571700" cy="4764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786150" y="410826"/>
            <a:ext cx="7571700" cy="93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786150" y="1682266"/>
            <a:ext cx="7571700" cy="476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CFD8DC"/>
              </a:buClr>
              <a:buSzPct val="100000"/>
              <a:buFont typeface="Source Sans Pro"/>
              <a:buChar char="◎"/>
              <a:defRPr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480"/>
              </a:spcBef>
              <a:buClr>
                <a:srgbClr val="CFD8DC"/>
              </a:buClr>
              <a:buSzPct val="100000"/>
              <a:buFont typeface="Source Sans Pro"/>
              <a:buChar char="○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spcBef>
                <a:spcPts val="480"/>
              </a:spcBef>
              <a:buClr>
                <a:srgbClr val="CFD8DC"/>
              </a:buClr>
              <a:buSzPct val="100000"/>
              <a:buFont typeface="Source Sans Pro"/>
              <a:buChar char="◉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6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office.gov.uk/hadobs" TargetMode="External"/><Relationship Id="rId7" Type="http://schemas.openxmlformats.org/officeDocument/2006/relationships/hyperlink" Target="http://iridl.ldeo.columbia.ed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rldclim.org/" TargetMode="External"/><Relationship Id="rId5" Type="http://schemas.openxmlformats.org/officeDocument/2006/relationships/hyperlink" Target="http://nomads.ncdc.noaa.gov/" TargetMode="External"/><Relationship Id="rId4" Type="http://schemas.openxmlformats.org/officeDocument/2006/relationships/hyperlink" Target="http://data.giss.nasa.gov/gistemp/station_data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crudata.uea.ac.uk/cru/data/hrg/" TargetMode="External"/><Relationship Id="rId3" Type="http://schemas.openxmlformats.org/officeDocument/2006/relationships/hyperlink" Target="http://climexp.knmi.nl/" TargetMode="External"/><Relationship Id="rId7" Type="http://schemas.openxmlformats.org/officeDocument/2006/relationships/hyperlink" Target="https://crudata.uea.ac.uk/cru/data/crutem/ge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ru.uea.ac.uk/data" TargetMode="External"/><Relationship Id="rId5" Type="http://schemas.openxmlformats.org/officeDocument/2006/relationships/hyperlink" Target="https://toolkit.climate.gov/tools/climate-explorer" TargetMode="External"/><Relationship Id="rId4" Type="http://schemas.openxmlformats.org/officeDocument/2006/relationships/hyperlink" Target="http://www.ecad.eu/download/ensembles/download.php" TargetMode="External"/><Relationship Id="rId9" Type="http://schemas.openxmlformats.org/officeDocument/2006/relationships/hyperlink" Target="https://crudata.uea.ac.uk/cru/data/hrg/cru_ts_3.24/ge/cruts_3.24_gridboxes.k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ft.ox.ac.uk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left2.zoo.ox.ac.uk:8443/left/welcome.html" TargetMode="External"/><Relationship Id="rId4" Type="http://schemas.openxmlformats.org/officeDocument/2006/relationships/hyperlink" Target="https://oxlel.zoo.ox.ac.uk/resource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arthenginepartners.appspot.com/science-2013-global-forest" TargetMode="External"/><Relationship Id="rId7" Type="http://schemas.openxmlformats.org/officeDocument/2006/relationships/hyperlink" Target="https://earthengine.google.com/timelaps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orld.time.com/timelapse2/" TargetMode="External"/><Relationship Id="rId5" Type="http://schemas.openxmlformats.org/officeDocument/2006/relationships/hyperlink" Target="http://climate.globalforestwatch.org/" TargetMode="External"/><Relationship Id="rId4" Type="http://schemas.openxmlformats.org/officeDocument/2006/relationships/hyperlink" Target="http://www.globalforestwatch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aps.tnc.org/web_maps.html" TargetMode="External"/><Relationship Id="rId7" Type="http://schemas.openxmlformats.org/officeDocument/2006/relationships/hyperlink" Target="http://geoportal.ancpi.ro/geoportal/viewer/index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esri.com/software/arcgis" TargetMode="External"/><Relationship Id="rId5" Type="http://schemas.openxmlformats.org/officeDocument/2006/relationships/hyperlink" Target="http://www.esri.com/software/arcgis-earth" TargetMode="External"/><Relationship Id="rId4" Type="http://schemas.openxmlformats.org/officeDocument/2006/relationships/hyperlink" Target="http://icp-forests.net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ftlogic.com/projects-google-maps-area-calculator-tool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hyperlink" Target="https://www.daftlogic.com/projects-google-maps-distance-calculator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1115616" y="2204864"/>
            <a:ext cx="6760248" cy="154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GB" sz="4000" i="1" dirty="0" err="1">
                <a:solidFill>
                  <a:srgbClr val="002060"/>
                </a:solidFill>
              </a:rPr>
              <a:t>Ecologia</a:t>
            </a:r>
            <a:r>
              <a:rPr lang="en-GB" sz="4000" i="1" dirty="0">
                <a:solidFill>
                  <a:srgbClr val="002060"/>
                </a:solidFill>
              </a:rPr>
              <a:t> </a:t>
            </a:r>
            <a:r>
              <a:rPr lang="ro-RO" sz="4000" i="1" dirty="0">
                <a:solidFill>
                  <a:srgbClr val="002060"/>
                </a:solidFill>
              </a:rPr>
              <a:t>și managementul </a:t>
            </a:r>
            <a:r>
              <a:rPr lang="en-GB" sz="40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peisajului</a:t>
            </a:r>
            <a:br>
              <a:rPr lang="en-GB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br>
              <a:rPr lang="en-GB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4000" dirty="0" err="1">
                <a:solidFill>
                  <a:srgbClr val="FF6600"/>
                </a:solidFill>
              </a:rPr>
              <a:t>Proiect</a:t>
            </a:r>
            <a:endParaRPr lang="ro-RO" sz="2400" dirty="0">
              <a:solidFill>
                <a:srgbClr val="FF66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15616" y="6247830"/>
            <a:ext cx="7175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anose="020E0502030303020204" pitchFamily="34" charset="0"/>
              </a:rPr>
              <a:t>Ciprian </a:t>
            </a:r>
            <a:r>
              <a:rPr lang="ro-RO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ndara" panose="020E0502030303020204" pitchFamily="34" charset="0"/>
              </a:rPr>
              <a:t>Palaghianu</a:t>
            </a:r>
            <a:r>
              <a:rPr lang="ro-RO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anose="020E0502030303020204" pitchFamily="34" charset="0"/>
              </a:rPr>
              <a:t>           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Suceava, 2016</a:t>
            </a:r>
            <a:endParaRPr lang="ro-RO" sz="20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75856" y="2623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ro-RO" sz="1200" b="1" dirty="0">
                <a:solidFill>
                  <a:schemeClr val="tx2">
                    <a:lumMod val="75000"/>
                  </a:schemeClr>
                </a:solidFill>
              </a:rPr>
              <a:t>Universitatea Ștefan cel Mare Suceava</a:t>
            </a:r>
          </a:p>
          <a:p>
            <a:pPr algn="r">
              <a:lnSpc>
                <a:spcPct val="150000"/>
              </a:lnSpc>
            </a:pPr>
            <a:r>
              <a:rPr lang="ro-RO" sz="1200" dirty="0">
                <a:solidFill>
                  <a:schemeClr val="tx2">
                    <a:lumMod val="75000"/>
                  </a:schemeClr>
                </a:solidFill>
              </a:rPr>
              <a:t>Facultatea 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</a:rPr>
              <a:t>Silvicultur</a:t>
            </a:r>
            <a:r>
              <a:rPr lang="ro-RO" sz="1200" dirty="0">
                <a:solidFill>
                  <a:schemeClr val="tx2">
                    <a:lumMod val="75000"/>
                  </a:schemeClr>
                </a:solidFill>
              </a:rPr>
              <a:t>ă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68072"/>
          <a:stretch/>
        </p:blipFill>
        <p:spPr>
          <a:xfrm>
            <a:off x="7949687" y="209601"/>
            <a:ext cx="971581" cy="6991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6468" y="3587708"/>
            <a:ext cx="1475908" cy="1475908"/>
          </a:xfrm>
          <a:prstGeom prst="rect">
            <a:avLst/>
          </a:prstGeom>
        </p:spPr>
      </p:pic>
      <p:sp>
        <p:nvSpPr>
          <p:cNvPr id="10" name="Shape 75"/>
          <p:cNvSpPr/>
          <p:nvPr/>
        </p:nvSpPr>
        <p:spPr>
          <a:xfrm>
            <a:off x="5865747" y="3416025"/>
            <a:ext cx="1820699" cy="1820699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1" name="Shape 80"/>
          <p:cNvCxnSpPr/>
          <p:nvPr/>
        </p:nvCxnSpPr>
        <p:spPr>
          <a:xfrm>
            <a:off x="6939075" y="5244825"/>
            <a:ext cx="145799" cy="567599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" name="Shape 81"/>
          <p:cNvCxnSpPr/>
          <p:nvPr/>
        </p:nvCxnSpPr>
        <p:spPr>
          <a:xfrm>
            <a:off x="7419811" y="4970089"/>
            <a:ext cx="289500" cy="3963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3" name="Shape 82"/>
          <p:cNvCxnSpPr/>
          <p:nvPr/>
        </p:nvCxnSpPr>
        <p:spPr>
          <a:xfrm>
            <a:off x="7636225" y="4669275"/>
            <a:ext cx="802500" cy="259499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188640"/>
            <a:ext cx="8424936" cy="93610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ro-RO" sz="4400" dirty="0">
                <a:solidFill>
                  <a:srgbClr val="0070C0"/>
                </a:solidFill>
              </a:rPr>
              <a:t>Date climatice</a:t>
            </a:r>
            <a:endParaRPr lang="en" sz="44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82076" y="1340768"/>
            <a:ext cx="8229600" cy="44116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ro-RO" altLang="en-US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Atlase climatice</a:t>
            </a:r>
          </a:p>
          <a:p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altLang="en-US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Rețele de date climatice - interpolate (</a:t>
            </a:r>
            <a:r>
              <a:rPr lang="ro-RO" altLang="en-US" sz="24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grid</a:t>
            </a:r>
            <a:r>
              <a:rPr lang="ro-RO" altLang="en-US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):</a:t>
            </a:r>
          </a:p>
          <a:p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US" sz="2400" b="1" dirty="0">
                <a:latin typeface="Calibri" panose="020F0502020204030204" pitchFamily="34" charset="0"/>
              </a:rPr>
              <a:t>Hadley Centre</a:t>
            </a:r>
            <a:r>
              <a:rPr lang="ro-RO" sz="2400" b="1" dirty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HadCRUT4 </a:t>
            </a:r>
            <a:r>
              <a:rPr lang="ro-RO" sz="2400" dirty="0">
                <a:latin typeface="Calibri" panose="020F0502020204030204" pitchFamily="34" charset="0"/>
              </a:rPr>
              <a:t>- </a:t>
            </a:r>
            <a:r>
              <a:rPr lang="ro-RO" sz="2400" dirty="0">
                <a:latin typeface="Calibri" panose="020F0502020204030204" pitchFamily="34" charset="0"/>
                <a:hlinkClick r:id="rId3"/>
              </a:rPr>
              <a:t>http://www.metoffice.gov.uk/hadobs</a:t>
            </a:r>
            <a:endParaRPr lang="ro-RO" sz="2400" dirty="0">
              <a:latin typeface="Calibri" panose="020F0502020204030204" pitchFamily="34" charset="0"/>
            </a:endParaRPr>
          </a:p>
          <a:p>
            <a:endParaRPr lang="ro-RO" sz="2400" dirty="0">
              <a:latin typeface="Calibri" panose="020F0502020204030204" pitchFamily="34" charset="0"/>
            </a:endParaRPr>
          </a:p>
          <a:p>
            <a:r>
              <a:rPr lang="ro-RO" altLang="en-US" sz="2400" dirty="0" err="1">
                <a:solidFill>
                  <a:srgbClr val="002060"/>
                </a:solidFill>
                <a:latin typeface="Calibri" panose="020F0502020204030204" pitchFamily="34" charset="0"/>
              </a:rPr>
              <a:t>NASA’s</a:t>
            </a:r>
            <a:r>
              <a:rPr lang="ro-RO" alt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 Goddard Institute – GISTEMP </a:t>
            </a:r>
            <a:r>
              <a:rPr lang="ro-RO" altLang="en-US" sz="2400" dirty="0">
                <a:solidFill>
                  <a:srgbClr val="002060"/>
                </a:solidFill>
                <a:latin typeface="Calibri" panose="020F0502020204030204" pitchFamily="34" charset="0"/>
                <a:hlinkClick r:id="rId4"/>
              </a:rPr>
              <a:t>http://data.giss.nasa.gov/gistemp/station_data/</a:t>
            </a:r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it-IT" alt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The USA National Climate Data Centre</a:t>
            </a:r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altLang="en-US" sz="2400" dirty="0">
                <a:solidFill>
                  <a:srgbClr val="002060"/>
                </a:solidFill>
                <a:latin typeface="Calibri" panose="020F0502020204030204" pitchFamily="34" charset="0"/>
                <a:hlinkClick r:id="rId5"/>
              </a:rPr>
              <a:t>http://nomads.ncdc.noaa.gov/</a:t>
            </a:r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altLang="en-US" sz="2400" dirty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http://www.worldclim.org/</a:t>
            </a:r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hlinkClick r:id="rId7"/>
              </a:rPr>
              <a:t>http://iridl.ldeo.columbia.edu</a:t>
            </a:r>
            <a:endParaRPr lang="ro-RO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232275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476672"/>
            <a:ext cx="8424936" cy="93610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ro-RO" sz="4400" dirty="0">
                <a:solidFill>
                  <a:srgbClr val="0070C0"/>
                </a:solidFill>
              </a:rPr>
              <a:t>Date climatice</a:t>
            </a:r>
            <a:br>
              <a:rPr lang="ro-RO" sz="4400" dirty="0">
                <a:solidFill>
                  <a:srgbClr val="0070C0"/>
                </a:solidFill>
              </a:rPr>
            </a:br>
            <a:r>
              <a:rPr lang="ro-RO" sz="3200" b="0" dirty="0">
                <a:solidFill>
                  <a:schemeClr val="bg2"/>
                </a:solidFill>
              </a:rPr>
              <a:t>resurse</a:t>
            </a:r>
            <a:endParaRPr lang="en" sz="3200" b="0" dirty="0">
              <a:solidFill>
                <a:schemeClr val="bg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82076" y="1412776"/>
            <a:ext cx="8229600" cy="48965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KNMI Climate Explorer</a:t>
            </a:r>
            <a:r>
              <a:rPr lang="ro-RO" sz="2400" dirty="0">
                <a:solidFill>
                  <a:srgbClr val="002060"/>
                </a:solidFill>
                <a:latin typeface="Calibri" panose="020F0502020204030204" pitchFamily="34" charset="0"/>
              </a:rPr>
              <a:t>  </a:t>
            </a:r>
            <a:r>
              <a:rPr lang="ro-RO" sz="2400" dirty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http://climexp.knmi.nl/</a:t>
            </a:r>
            <a:endParaRPr lang="ro-RO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E-OBS gridded dataset</a:t>
            </a:r>
            <a:endParaRPr lang="ro-RO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sz="2400" dirty="0">
                <a:solidFill>
                  <a:srgbClr val="002060"/>
                </a:solidFill>
                <a:latin typeface="Calibri" panose="020F0502020204030204" pitchFamily="34" charset="0"/>
                <a:hlinkClick r:id="rId4"/>
              </a:rPr>
              <a:t>http://www.ecad.eu/download/ensembles/download.php</a:t>
            </a:r>
            <a:endParaRPr lang="ro-RO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Climate Explorer</a:t>
            </a:r>
            <a:r>
              <a:rPr lang="ro-RO" sz="2400" dirty="0">
                <a:solidFill>
                  <a:srgbClr val="002060"/>
                </a:solidFill>
                <a:latin typeface="Calibri" panose="020F0502020204030204" pitchFamily="34" charset="0"/>
              </a:rPr>
              <a:t> – doar USA</a:t>
            </a:r>
          </a:p>
          <a:p>
            <a:r>
              <a:rPr lang="ro-RO" sz="2400" dirty="0">
                <a:solidFill>
                  <a:srgbClr val="002060"/>
                </a:solidFill>
                <a:latin typeface="Calibri" panose="020F0502020204030204" pitchFamily="34" charset="0"/>
                <a:hlinkClick r:id="rId5"/>
              </a:rPr>
              <a:t>https://toolkit.climate.gov/tools/climate-explorer</a:t>
            </a:r>
            <a:endParaRPr lang="ro-RO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ro-RO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2060"/>
                </a:solidFill>
              </a:rPr>
              <a:t>Climatic Research Unit </a:t>
            </a:r>
            <a:r>
              <a:rPr lang="en-US" sz="2400" dirty="0">
                <a:solidFill>
                  <a:srgbClr val="002060"/>
                </a:solidFill>
              </a:rPr>
              <a:t>(CRU) </a:t>
            </a:r>
            <a:r>
              <a:rPr lang="ro-RO" sz="2400" dirty="0">
                <a:solidFill>
                  <a:srgbClr val="002060"/>
                </a:solidFill>
              </a:rPr>
              <a:t>- </a:t>
            </a:r>
            <a:r>
              <a:rPr lang="ro-RO" sz="2400" dirty="0" err="1">
                <a:solidFill>
                  <a:srgbClr val="002060"/>
                </a:solidFill>
              </a:rPr>
              <a:t>grid</a:t>
            </a:r>
            <a:r>
              <a:rPr lang="ro-RO" sz="2400" dirty="0">
                <a:solidFill>
                  <a:srgbClr val="002060"/>
                </a:solidFill>
              </a:rPr>
              <a:t> cu </a:t>
            </a:r>
            <a:r>
              <a:rPr lang="ro-RO" sz="2400" dirty="0" err="1">
                <a:solidFill>
                  <a:srgbClr val="002060"/>
                </a:solidFill>
              </a:rPr>
              <a:t>temp</a:t>
            </a:r>
            <a:r>
              <a:rPr lang="ro-RO" sz="2400" dirty="0">
                <a:solidFill>
                  <a:srgbClr val="002060"/>
                </a:solidFill>
              </a:rPr>
              <a:t>, pp 0,5°</a:t>
            </a:r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altLang="en-US" sz="2400" dirty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http://www.cru.uea.ac.uk/data</a:t>
            </a:r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altLang="en-US" sz="2400" dirty="0">
                <a:solidFill>
                  <a:srgbClr val="002060"/>
                </a:solidFill>
                <a:latin typeface="Calibri" panose="020F0502020204030204" pitchFamily="34" charset="0"/>
                <a:hlinkClick r:id="rId7"/>
              </a:rPr>
              <a:t>https://crudata.uea.ac.uk/cru/data/crutem/ge/</a:t>
            </a:r>
            <a:r>
              <a:rPr lang="ro-RO" alt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 - Google </a:t>
            </a:r>
            <a:r>
              <a:rPr lang="ro-RO" altLang="en-US" sz="2400" dirty="0" err="1">
                <a:solidFill>
                  <a:srgbClr val="002060"/>
                </a:solidFill>
                <a:latin typeface="Calibri" panose="020F0502020204030204" pitchFamily="34" charset="0"/>
              </a:rPr>
              <a:t>Earth</a:t>
            </a:r>
            <a:endParaRPr lang="ro-RO" altLang="en-US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ro-RO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sz="2400" dirty="0">
                <a:solidFill>
                  <a:srgbClr val="002060"/>
                </a:solidFill>
                <a:latin typeface="Calibri" panose="020F0502020204030204" pitchFamily="34" charset="0"/>
              </a:rPr>
              <a:t>Interfața ptr. vizualizare </a:t>
            </a:r>
            <a:r>
              <a:rPr lang="ro-RO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Google </a:t>
            </a:r>
            <a:r>
              <a:rPr lang="ro-RO" sz="24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Earth</a:t>
            </a:r>
            <a:endParaRPr lang="ro-RO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sz="2400" dirty="0">
                <a:solidFill>
                  <a:srgbClr val="002060"/>
                </a:solidFill>
                <a:latin typeface="Calibri" panose="020F0502020204030204" pitchFamily="34" charset="0"/>
                <a:hlinkClick r:id="rId8"/>
              </a:rPr>
              <a:t>https://crudata.uea.ac.uk/cru/data/hrg/</a:t>
            </a:r>
            <a:endParaRPr lang="ro-RO" sz="24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</a:rPr>
              <a:t>CRU TS Version 3.24 Google Earth Interface</a:t>
            </a:r>
          </a:p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hlinkClick r:id="rId9"/>
              </a:rPr>
              <a:t>cruts_3.24_gridboxes.kml</a:t>
            </a:r>
            <a:endParaRPr lang="ro-RO" sz="24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085072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7"/>
          <p:cNvSpPr txBox="1">
            <a:spLocks/>
          </p:cNvSpPr>
          <p:nvPr/>
        </p:nvSpPr>
        <p:spPr>
          <a:xfrm>
            <a:off x="395536" y="476673"/>
            <a:ext cx="7571700" cy="1008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20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4000" dirty="0">
                <a:solidFill>
                  <a:srgbClr val="002060"/>
                </a:solidFill>
                <a:latin typeface="Calibri" panose="020F0502020204030204" pitchFamily="34" charset="0"/>
              </a:rPr>
              <a:t>CRU TS </a:t>
            </a:r>
            <a:r>
              <a:rPr lang="en-US" sz="4000" b="1" dirty="0">
                <a:solidFill>
                  <a:srgbClr val="0070C0"/>
                </a:solidFill>
                <a:latin typeface="Calibri" panose="020F0502020204030204" pitchFamily="34" charset="0"/>
              </a:rPr>
              <a:t>Google Earth Interface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5179"/>
          <a:stretch/>
        </p:blipFill>
        <p:spPr>
          <a:xfrm>
            <a:off x="0" y="1794609"/>
            <a:ext cx="9144000" cy="48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80562"/>
      </p:ext>
    </p:extLst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7"/>
          <p:cNvSpPr txBox="1">
            <a:spLocks/>
          </p:cNvSpPr>
          <p:nvPr/>
        </p:nvSpPr>
        <p:spPr>
          <a:xfrm>
            <a:off x="323528" y="162736"/>
            <a:ext cx="7571700" cy="93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20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lvl="0"/>
            <a:r>
              <a:rPr lang="ro-RO" altLang="en-US" sz="4000" i="1" dirty="0">
                <a:solidFill>
                  <a:srgbClr val="002060"/>
                </a:solidFill>
              </a:rPr>
              <a:t>Date climatice</a:t>
            </a:r>
            <a:endParaRPr lang="ro-RO" sz="4000" i="1" dirty="0">
              <a:solidFill>
                <a:srgbClr val="0070C0"/>
              </a:solidFill>
              <a:latin typeface="Calibri Light" panose="020F03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340768"/>
            <a:ext cx="820891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Calibri" panose="020F0502020204030204" pitchFamily="34" charset="0"/>
              </a:rPr>
              <a:t>http://climexp.knmi.nl/monthly_overview_world_weather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1205" b="10358"/>
          <a:stretch/>
        </p:blipFill>
        <p:spPr>
          <a:xfrm>
            <a:off x="24796" y="2204864"/>
            <a:ext cx="914400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47628"/>
      </p:ext>
    </p:extLst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7"/>
          <p:cNvSpPr txBox="1">
            <a:spLocks/>
          </p:cNvSpPr>
          <p:nvPr/>
        </p:nvSpPr>
        <p:spPr>
          <a:xfrm>
            <a:off x="308113" y="403869"/>
            <a:ext cx="8568630" cy="93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20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lvl="0"/>
            <a:r>
              <a:rPr lang="ro-RO" alt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2.</a:t>
            </a:r>
          </a:p>
          <a:p>
            <a:pPr lvl="0"/>
            <a:r>
              <a:rPr lang="ro-RO" sz="3600" b="1" dirty="0"/>
              <a:t>Elemente caracteristice ale </a:t>
            </a:r>
            <a:r>
              <a:rPr lang="ro-RO" sz="3600" b="1" dirty="0">
                <a:solidFill>
                  <a:srgbClr val="002060"/>
                </a:solidFill>
              </a:rPr>
              <a:t>peisajului</a:t>
            </a:r>
            <a:endParaRPr lang="ro-RO" sz="3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8113" y="1340768"/>
            <a:ext cx="8568630" cy="5184576"/>
          </a:xfrm>
        </p:spPr>
        <p:txBody>
          <a:bodyPr/>
          <a:lstStyle/>
          <a:p>
            <a:pPr>
              <a:buClr>
                <a:srgbClr val="002060"/>
              </a:buClr>
              <a:buNone/>
            </a:pPr>
            <a:r>
              <a:rPr lang="ro-RO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Analize posibile:</a:t>
            </a:r>
          </a:p>
          <a:p>
            <a:pPr>
              <a:buClr>
                <a:srgbClr val="002060"/>
              </a:buClr>
              <a:buNone/>
            </a:pPr>
            <a:endParaRPr lang="ro-RO" sz="28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buNone/>
            </a:pP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• Analiza </a:t>
            </a:r>
            <a:r>
              <a:rPr lang="ro-RO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dinamicii peisajului 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(dinamica tipurilor de ecosisteme, folosinței terenurilor, suprafeței construite)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este nevoie de analiza unor perioade diferite – analiza pe seturi de imagini din perioade diferite 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atenție la eventuale disturbanțe (</a:t>
            </a:r>
            <a:r>
              <a:rPr lang="ro-RO" sz="2800" i="1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doborâturi</a:t>
            </a: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 de vânt)</a:t>
            </a:r>
          </a:p>
          <a:p>
            <a:pPr>
              <a:buClr>
                <a:srgbClr val="002060"/>
              </a:buClr>
              <a:buNone/>
            </a:pP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• Analiza </a:t>
            </a:r>
            <a:r>
              <a:rPr lang="ro-RO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naturalității peisajului 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– calcul indice de naturalitate (</a:t>
            </a:r>
            <a:r>
              <a:rPr lang="ro-RO" sz="2800" dirty="0" err="1">
                <a:solidFill>
                  <a:srgbClr val="002060"/>
                </a:solidFill>
                <a:latin typeface="Calibri" panose="020F0502020204030204" pitchFamily="34" charset="0"/>
              </a:rPr>
              <a:t>sup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. naturală / </a:t>
            </a:r>
            <a:r>
              <a:rPr lang="ro-RO" sz="2800" dirty="0" err="1">
                <a:solidFill>
                  <a:srgbClr val="002060"/>
                </a:solidFill>
                <a:latin typeface="Calibri" panose="020F0502020204030204" pitchFamily="34" charset="0"/>
              </a:rPr>
              <a:t>sup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. </a:t>
            </a:r>
            <a:r>
              <a:rPr lang="ro-RO" sz="2800" dirty="0" err="1">
                <a:solidFill>
                  <a:srgbClr val="002060"/>
                </a:solidFill>
                <a:latin typeface="Calibri" panose="020F0502020204030204" pitchFamily="34" charset="0"/>
              </a:rPr>
              <a:t>antropizată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)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trebuie calculată aria suprafețelor naturale si a celor susceptibile de </a:t>
            </a:r>
            <a:r>
              <a:rPr lang="ro-RO" sz="2800" i="1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antropizare</a:t>
            </a: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de analizat minim două arii pentru a face comparații</a:t>
            </a:r>
          </a:p>
          <a:p>
            <a:pPr>
              <a:buClr>
                <a:srgbClr val="002060"/>
              </a:buClr>
              <a:buNone/>
            </a:pPr>
            <a:endParaRPr lang="ro-RO" sz="28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57128"/>
      </p:ext>
    </p:extLst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7"/>
          <p:cNvSpPr txBox="1">
            <a:spLocks/>
          </p:cNvSpPr>
          <p:nvPr/>
        </p:nvSpPr>
        <p:spPr>
          <a:xfrm>
            <a:off x="308113" y="403869"/>
            <a:ext cx="8568630" cy="93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20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lvl="0"/>
            <a:r>
              <a:rPr lang="ro-RO" alt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2.</a:t>
            </a:r>
          </a:p>
          <a:p>
            <a:pPr lvl="0"/>
            <a:r>
              <a:rPr lang="ro-RO" sz="3600" b="1" dirty="0"/>
              <a:t>Elemente caracteristice ale </a:t>
            </a:r>
            <a:r>
              <a:rPr lang="ro-RO" sz="3600" b="1" dirty="0">
                <a:solidFill>
                  <a:srgbClr val="002060"/>
                </a:solidFill>
              </a:rPr>
              <a:t>peisajului</a:t>
            </a:r>
            <a:endParaRPr lang="ro-RO" sz="3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8113" y="1556792"/>
            <a:ext cx="8568630" cy="4752528"/>
          </a:xfrm>
        </p:spPr>
        <p:txBody>
          <a:bodyPr/>
          <a:lstStyle/>
          <a:p>
            <a:pPr>
              <a:buClr>
                <a:srgbClr val="002060"/>
              </a:buClr>
              <a:buNone/>
            </a:pP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• Analiza </a:t>
            </a:r>
            <a:r>
              <a:rPr lang="ro-RO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fragmentării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 sau </a:t>
            </a:r>
            <a:r>
              <a:rPr lang="ro-RO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conectivității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atenție la disturbanțe care produc fragmentare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analiza tipului de fragmentare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prezența și evaluarea elementelor de conectare</a:t>
            </a:r>
          </a:p>
          <a:p>
            <a:pPr>
              <a:buClr>
                <a:srgbClr val="002060"/>
              </a:buClr>
              <a:buNone/>
            </a:pPr>
            <a:endParaRPr lang="ro-RO" sz="28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buNone/>
            </a:pP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• Elemente de </a:t>
            </a:r>
            <a:r>
              <a:rPr lang="ro-RO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metrică a peisajului 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(mărimea medie a pâlcurilor, densitatea sau agregarea lor)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se poate face o analiză simplă folosind date ca perimetrul sau aria pâlcurilor sau se pot introduce datele în analiza FRAGSTAT sau GUIDOS</a:t>
            </a:r>
          </a:p>
        </p:txBody>
      </p:sp>
    </p:spTree>
    <p:extLst>
      <p:ext uri="{BB962C8B-B14F-4D97-AF65-F5344CB8AC3E}">
        <p14:creationId xmlns:p14="http://schemas.microsoft.com/office/powerpoint/2010/main" val="2214052272"/>
      </p:ext>
    </p:extLst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7"/>
          <p:cNvSpPr txBox="1">
            <a:spLocks/>
          </p:cNvSpPr>
          <p:nvPr/>
        </p:nvSpPr>
        <p:spPr>
          <a:xfrm>
            <a:off x="308113" y="403869"/>
            <a:ext cx="8568630" cy="93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20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lvl="0"/>
            <a:r>
              <a:rPr lang="ro-RO" alt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2.</a:t>
            </a:r>
          </a:p>
          <a:p>
            <a:pPr lvl="0"/>
            <a:r>
              <a:rPr lang="ro-RO" sz="3600" b="1" dirty="0"/>
              <a:t>Elemente caracteristice ale </a:t>
            </a:r>
            <a:r>
              <a:rPr lang="ro-RO" sz="3600" b="1" dirty="0">
                <a:solidFill>
                  <a:srgbClr val="002060"/>
                </a:solidFill>
              </a:rPr>
              <a:t>peisajului</a:t>
            </a:r>
            <a:endParaRPr lang="ro-RO" sz="3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8112" y="1412776"/>
            <a:ext cx="8728383" cy="5184576"/>
          </a:xfrm>
        </p:spPr>
        <p:txBody>
          <a:bodyPr/>
          <a:lstStyle/>
          <a:p>
            <a:pPr>
              <a:buClr>
                <a:srgbClr val="002060"/>
              </a:buClr>
              <a:buNone/>
            </a:pP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• Elemente de peisaj cultural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justificare prin fotografii din teren, elemente de etnografie</a:t>
            </a:r>
          </a:p>
          <a:p>
            <a:pPr marL="457200" indent="-457200">
              <a:buClr>
                <a:srgbClr val="002060"/>
              </a:buClr>
              <a:buFontTx/>
              <a:buChar char="-"/>
            </a:pPr>
            <a:r>
              <a:rPr lang="ro-RO" sz="2800" i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analiză bibliografică</a:t>
            </a:r>
          </a:p>
          <a:p>
            <a:pPr>
              <a:buClr>
                <a:srgbClr val="002060"/>
              </a:buClr>
              <a:buNone/>
            </a:pPr>
            <a:endParaRPr lang="ro-RO" sz="28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buNone/>
            </a:pP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• Aplicații informatice de analiză (de la Google </a:t>
            </a:r>
            <a:r>
              <a:rPr lang="ro-RO" sz="2800" dirty="0" err="1">
                <a:solidFill>
                  <a:srgbClr val="002060"/>
                </a:solidFill>
                <a:latin typeface="Calibri" panose="020F0502020204030204" pitchFamily="34" charset="0"/>
              </a:rPr>
              <a:t>Timelaps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, Global Forest </a:t>
            </a:r>
            <a:r>
              <a:rPr lang="ro-RO" sz="2800" dirty="0" err="1">
                <a:solidFill>
                  <a:srgbClr val="002060"/>
                </a:solidFill>
                <a:latin typeface="Calibri" panose="020F0502020204030204" pitchFamily="34" charset="0"/>
              </a:rPr>
              <a:t>Change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 - University Of Maryland, Global Forest Watch sau analiza </a:t>
            </a:r>
            <a:r>
              <a:rPr lang="ro-RO" sz="2800" b="1" i="1" dirty="0">
                <a:solidFill>
                  <a:srgbClr val="002060"/>
                </a:solidFill>
                <a:latin typeface="Calibri" panose="020F0502020204030204" pitchFamily="34" charset="0"/>
              </a:rPr>
              <a:t>LEFT </a:t>
            </a:r>
            <a:r>
              <a:rPr lang="ro-RO" sz="2800" b="1" i="1" dirty="0" err="1">
                <a:solidFill>
                  <a:srgbClr val="002060"/>
                </a:solidFill>
                <a:latin typeface="Calibri" panose="020F0502020204030204" pitchFamily="34" charset="0"/>
              </a:rPr>
              <a:t>ecological</a:t>
            </a:r>
            <a:r>
              <a:rPr lang="ro-RO" sz="2800" b="1" i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ro-RO" sz="2800" b="1" i="1" dirty="0" err="1">
                <a:solidFill>
                  <a:srgbClr val="002060"/>
                </a:solidFill>
                <a:latin typeface="Calibri" panose="020F0502020204030204" pitchFamily="34" charset="0"/>
              </a:rPr>
              <a:t>tool</a:t>
            </a:r>
            <a:r>
              <a:rPr lang="ro-RO" sz="2800" b="1" i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http://www.left.ox.ac.uk/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   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  <a:hlinkClick r:id="rId4"/>
              </a:rPr>
              <a:t>https://oxlel.zoo.ox.ac.uk/resources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  <a:p>
            <a:pPr>
              <a:buClr>
                <a:srgbClr val="002060"/>
              </a:buClr>
              <a:buNone/>
            </a:pP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  <a:hlinkClick r:id="rId5"/>
              </a:rPr>
              <a:t>https://left2.zoo.ox.ac.uk:8443/left/welcome.html</a:t>
            </a:r>
            <a:r>
              <a:rPr lang="ro-RO" sz="28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4837250"/>
      </p:ext>
    </p:extLst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7"/>
          <p:cNvSpPr txBox="1">
            <a:spLocks/>
          </p:cNvSpPr>
          <p:nvPr/>
        </p:nvSpPr>
        <p:spPr>
          <a:xfrm>
            <a:off x="308113" y="260648"/>
            <a:ext cx="7571700" cy="93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20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lvl="0"/>
            <a:r>
              <a:rPr lang="ro-RO" altLang="en-US" sz="4000" dirty="0">
                <a:solidFill>
                  <a:srgbClr val="002060"/>
                </a:solidFill>
              </a:rPr>
              <a:t>Adrese web utile</a:t>
            </a:r>
            <a:endParaRPr lang="ro-RO" sz="4000" dirty="0">
              <a:solidFill>
                <a:srgbClr val="0070C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8113" y="1340768"/>
            <a:ext cx="8568630" cy="5184576"/>
          </a:xfrm>
        </p:spPr>
        <p:txBody>
          <a:bodyPr/>
          <a:lstStyle/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800" b="1" dirty="0">
                <a:latin typeface="Calibri" panose="020F0502020204030204" pitchFamily="34" charset="0"/>
              </a:rPr>
              <a:t>Global Forest </a:t>
            </a:r>
            <a:r>
              <a:rPr lang="ro-RO" sz="2800" b="1" dirty="0" err="1">
                <a:latin typeface="Calibri" panose="020F0502020204030204" pitchFamily="34" charset="0"/>
              </a:rPr>
              <a:t>Change</a:t>
            </a:r>
            <a:r>
              <a:rPr lang="ro-RO" sz="2800" dirty="0">
                <a:latin typeface="Calibri" panose="020F0502020204030204" pitchFamily="34" charset="0"/>
              </a:rPr>
              <a:t> - University Of Maryland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800" dirty="0">
                <a:latin typeface="Calibri" panose="020F0502020204030204" pitchFamily="34" charset="0"/>
                <a:hlinkClick r:id="rId3"/>
              </a:rPr>
              <a:t>https://earthenginepartners.appspot.com/science-2013-global-forest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800" b="1" dirty="0">
                <a:latin typeface="Calibri" panose="020F0502020204030204" pitchFamily="34" charset="0"/>
              </a:rPr>
              <a:t>Global Forest Watch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800" dirty="0">
                <a:latin typeface="Calibri" panose="020F0502020204030204" pitchFamily="34" charset="0"/>
                <a:hlinkClick r:id="rId4"/>
              </a:rPr>
              <a:t>http://www.globalforestwatch.org/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800" dirty="0">
                <a:latin typeface="Calibri" panose="020F0502020204030204" pitchFamily="34" charset="0"/>
                <a:hlinkClick r:id="rId5"/>
              </a:rPr>
              <a:t>http://climate.globalforestwatch.org/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800" b="1" dirty="0">
                <a:latin typeface="Calibri" panose="020F0502020204030204" pitchFamily="34" charset="0"/>
              </a:rPr>
              <a:t>Google </a:t>
            </a:r>
            <a:r>
              <a:rPr lang="ro-RO" sz="2800" b="1" dirty="0" err="1">
                <a:latin typeface="Calibri" panose="020F0502020204030204" pitchFamily="34" charset="0"/>
              </a:rPr>
              <a:t>Timelaps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800" dirty="0">
                <a:latin typeface="Calibri" panose="020F0502020204030204" pitchFamily="34" charset="0"/>
                <a:hlinkClick r:id="rId6"/>
              </a:rPr>
              <a:t>http://world.time.com/timelapse2/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800" dirty="0">
                <a:latin typeface="Calibri" panose="020F0502020204030204" pitchFamily="34" charset="0"/>
                <a:hlinkClick r:id="rId7"/>
              </a:rPr>
              <a:t>https://earthengine.google.com/timelapse/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428232"/>
      </p:ext>
    </p:extLst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457597"/>
            <a:ext cx="8568630" cy="6283771"/>
          </a:xfrm>
        </p:spPr>
        <p:txBody>
          <a:bodyPr/>
          <a:lstStyle/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b="1" dirty="0">
                <a:latin typeface="Calibri" panose="020F0502020204030204" pitchFamily="34" charset="0"/>
              </a:rPr>
              <a:t>Baze de date cu imagini: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u="sng" dirty="0">
                <a:latin typeface="Calibri" panose="020F0502020204030204" pitchFamily="34" charset="0"/>
                <a:hlinkClick r:id="rId3"/>
              </a:rPr>
              <a:t>http://maps.tnc.org/web_maps.html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b="1" dirty="0">
                <a:latin typeface="Calibri" panose="020F0502020204030204" pitchFamily="34" charset="0"/>
              </a:rPr>
              <a:t>Seturi de date gratuite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dirty="0">
                <a:latin typeface="Calibri" panose="020F0502020204030204" pitchFamily="34" charset="0"/>
                <a:hlinkClick r:id="rId4"/>
              </a:rPr>
              <a:t>http://icp-forests.net/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ro-RO" sz="2400" dirty="0">
                <a:latin typeface="Calibri" panose="020F0502020204030204" pitchFamily="34" charset="0"/>
              </a:rPr>
              <a:t> - seturi de date forestiere 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b="1" dirty="0">
                <a:latin typeface="Calibri" panose="020F0502020204030204" pitchFamily="34" charset="0"/>
              </a:rPr>
              <a:t>Alternative Google </a:t>
            </a:r>
            <a:r>
              <a:rPr lang="ro-RO" sz="2400" b="1" dirty="0" err="1">
                <a:latin typeface="Calibri" panose="020F0502020204030204" pitchFamily="34" charset="0"/>
              </a:rPr>
              <a:t>Earth</a:t>
            </a:r>
            <a:r>
              <a:rPr lang="ro-RO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>
                <a:latin typeface="Calibri" panose="020F0502020204030204" pitchFamily="34" charset="0"/>
              </a:rPr>
              <a:t>- </a:t>
            </a:r>
            <a:r>
              <a:rPr lang="ro-RO" sz="2400" dirty="0">
                <a:latin typeface="Calibri" panose="020F0502020204030204" pitchFamily="34" charset="0"/>
              </a:rPr>
              <a:t>ESRI </a:t>
            </a:r>
            <a:r>
              <a:rPr lang="ro-RO" sz="2400" dirty="0" err="1">
                <a:latin typeface="Calibri" panose="020F0502020204030204" pitchFamily="34" charset="0"/>
              </a:rPr>
              <a:t>ArcGIS</a:t>
            </a:r>
            <a:r>
              <a:rPr lang="ro-RO" sz="2400" dirty="0">
                <a:latin typeface="Calibri" panose="020F0502020204030204" pitchFamily="34" charset="0"/>
              </a:rPr>
              <a:t> </a:t>
            </a:r>
            <a:r>
              <a:rPr lang="ro-RO" sz="2400" dirty="0" err="1">
                <a:latin typeface="Calibri" panose="020F0502020204030204" pitchFamily="34" charset="0"/>
              </a:rPr>
              <a:t>Earth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dirty="0">
                <a:latin typeface="Calibri" panose="020F0502020204030204" pitchFamily="34" charset="0"/>
                <a:hlinkClick r:id="rId5"/>
              </a:rPr>
              <a:t>http://www.esri.com/software/arcgis-earth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dirty="0">
                <a:latin typeface="Calibri" panose="020F0502020204030204" pitchFamily="34" charset="0"/>
              </a:rPr>
              <a:t>(Nu ARCGIS Online - care are doar </a:t>
            </a:r>
            <a:r>
              <a:rPr lang="ro-RO" sz="2400" dirty="0" err="1">
                <a:latin typeface="Calibri" panose="020F0502020204030204" pitchFamily="34" charset="0"/>
              </a:rPr>
              <a:t>free</a:t>
            </a:r>
            <a:r>
              <a:rPr lang="ro-RO" sz="2400" dirty="0">
                <a:latin typeface="Calibri" panose="020F0502020204030204" pitchFamily="34" charset="0"/>
              </a:rPr>
              <a:t> trial 60 zile)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u="sng" dirty="0">
                <a:latin typeface="Calibri" panose="020F0502020204030204" pitchFamily="34" charset="0"/>
                <a:hlinkClick r:id="rId6"/>
              </a:rPr>
              <a:t>http://www.esri.com/software/arcgis</a:t>
            </a:r>
            <a:endParaRPr lang="en-US" sz="2400" u="sng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dirty="0">
                <a:latin typeface="Calibri" panose="020F0502020204030204" pitchFamily="34" charset="0"/>
              </a:rPr>
              <a:t>Alte</a:t>
            </a:r>
            <a:r>
              <a:rPr lang="en-US" sz="2400" dirty="0">
                <a:latin typeface="Calibri" panose="020F0502020204030204" pitchFamily="34" charset="0"/>
              </a:rPr>
              <a:t>le: </a:t>
            </a:r>
            <a:r>
              <a:rPr lang="ro-RO" sz="2400" dirty="0">
                <a:latin typeface="Calibri" panose="020F0502020204030204" pitchFamily="34" charset="0"/>
              </a:rPr>
              <a:t>NASA World </a:t>
            </a:r>
            <a:r>
              <a:rPr lang="ro-RO" sz="2400" dirty="0" err="1">
                <a:latin typeface="Calibri" panose="020F0502020204030204" pitchFamily="34" charset="0"/>
              </a:rPr>
              <a:t>Wind</a:t>
            </a:r>
            <a:r>
              <a:rPr lang="ro-RO" sz="2400" dirty="0">
                <a:latin typeface="Calibri" panose="020F0502020204030204" pitchFamily="34" charset="0"/>
              </a:rPr>
              <a:t>, </a:t>
            </a:r>
            <a:r>
              <a:rPr lang="ro-RO" sz="2400" dirty="0" err="1">
                <a:latin typeface="Calibri" panose="020F0502020204030204" pitchFamily="34" charset="0"/>
              </a:rPr>
              <a:t>Marble</a:t>
            </a:r>
            <a:r>
              <a:rPr lang="ro-RO" sz="2400" dirty="0">
                <a:latin typeface="Calibri" panose="020F0502020204030204" pitchFamily="34" charset="0"/>
              </a:rPr>
              <a:t>, Flash </a:t>
            </a:r>
            <a:r>
              <a:rPr lang="ro-RO" sz="2400" dirty="0" err="1">
                <a:latin typeface="Calibri" panose="020F0502020204030204" pitchFamily="34" charset="0"/>
              </a:rPr>
              <a:t>Earth</a:t>
            </a:r>
            <a:r>
              <a:rPr lang="ro-RO" sz="2400" dirty="0">
                <a:latin typeface="Calibri" panose="020F0502020204030204" pitchFamily="34" charset="0"/>
              </a:rPr>
              <a:t>, </a:t>
            </a:r>
            <a:r>
              <a:rPr lang="ro-RO" sz="2400" dirty="0" err="1">
                <a:latin typeface="Calibri" panose="020F0502020204030204" pitchFamily="34" charset="0"/>
              </a:rPr>
              <a:t>Earth</a:t>
            </a:r>
            <a:r>
              <a:rPr lang="ro-RO" sz="2400" dirty="0">
                <a:latin typeface="Calibri" panose="020F0502020204030204" pitchFamily="34" charset="0"/>
              </a:rPr>
              <a:t> Browser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b="1" dirty="0">
                <a:latin typeface="Calibri" panose="020F0502020204030204" pitchFamily="34" charset="0"/>
              </a:rPr>
              <a:t>Hărți online</a:t>
            </a:r>
            <a:r>
              <a:rPr lang="ro-RO" sz="2400" dirty="0">
                <a:latin typeface="Calibri" panose="020F0502020204030204" pitchFamily="34" charset="0"/>
              </a:rPr>
              <a:t> &gt; Google </a:t>
            </a:r>
            <a:r>
              <a:rPr lang="ro-RO" sz="2400" dirty="0" err="1">
                <a:latin typeface="Calibri" panose="020F0502020204030204" pitchFamily="34" charset="0"/>
              </a:rPr>
              <a:t>Maps</a:t>
            </a:r>
            <a:r>
              <a:rPr lang="ro-RO" sz="2400" dirty="0">
                <a:latin typeface="Calibri" panose="020F0502020204030204" pitchFamily="34" charset="0"/>
              </a:rPr>
              <a:t>, Bing </a:t>
            </a:r>
            <a:r>
              <a:rPr lang="ro-RO" sz="2400" dirty="0" err="1">
                <a:latin typeface="Calibri" panose="020F0502020204030204" pitchFamily="34" charset="0"/>
              </a:rPr>
              <a:t>maps</a:t>
            </a:r>
            <a:r>
              <a:rPr lang="ro-RO" sz="2400" dirty="0">
                <a:latin typeface="Calibri" panose="020F0502020204030204" pitchFamily="34" charset="0"/>
              </a:rPr>
              <a:t>, </a:t>
            </a:r>
            <a:r>
              <a:rPr lang="ro-RO" sz="2400" dirty="0" err="1">
                <a:latin typeface="Calibri" panose="020F0502020204030204" pitchFamily="34" charset="0"/>
              </a:rPr>
              <a:t>OpenStreet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b="1" dirty="0">
                <a:latin typeface="Calibri" panose="020F0502020204030204" pitchFamily="34" charset="0"/>
              </a:rPr>
              <a:t>QGIS</a:t>
            </a:r>
            <a:r>
              <a:rPr lang="ro-RO" sz="2400" dirty="0">
                <a:latin typeface="Calibri" panose="020F0502020204030204" pitchFamily="34" charset="0"/>
              </a:rPr>
              <a:t> – cu </a:t>
            </a:r>
            <a:r>
              <a:rPr lang="ro-RO" sz="2400" dirty="0" err="1">
                <a:latin typeface="Calibri" panose="020F0502020204030204" pitchFamily="34" charset="0"/>
              </a:rPr>
              <a:t>pluginul</a:t>
            </a:r>
            <a:r>
              <a:rPr lang="ro-RO" sz="2400" dirty="0">
                <a:latin typeface="Calibri" panose="020F0502020204030204" pitchFamily="34" charset="0"/>
              </a:rPr>
              <a:t> </a:t>
            </a:r>
            <a:r>
              <a:rPr lang="ro-RO" sz="2400" dirty="0" err="1">
                <a:latin typeface="Calibri" panose="020F0502020204030204" pitchFamily="34" charset="0"/>
              </a:rPr>
              <a:t>OpenLayers</a:t>
            </a:r>
            <a:r>
              <a:rPr lang="ro-RO" sz="2400" dirty="0">
                <a:latin typeface="Calibri" panose="020F0502020204030204" pitchFamily="34" charset="0"/>
              </a:rPr>
              <a:t> activat pentru încărcarea </a:t>
            </a:r>
            <a:r>
              <a:rPr lang="ro-RO" sz="2400" dirty="0" err="1">
                <a:latin typeface="Calibri" panose="020F0502020204030204" pitchFamily="34" charset="0"/>
              </a:rPr>
              <a:t>layerelor</a:t>
            </a:r>
            <a:r>
              <a:rPr lang="ro-RO" sz="2400" dirty="0">
                <a:latin typeface="Calibri" panose="020F0502020204030204" pitchFamily="34" charset="0"/>
              </a:rPr>
              <a:t> </a:t>
            </a:r>
            <a:r>
              <a:rPr lang="ro-RO" sz="2400" dirty="0" err="1">
                <a:latin typeface="Calibri" panose="020F0502020204030204" pitchFamily="34" charset="0"/>
              </a:rPr>
              <a:t>GoogleMap</a:t>
            </a:r>
            <a:r>
              <a:rPr lang="ro-RO" sz="2400" dirty="0">
                <a:latin typeface="Calibri" panose="020F0502020204030204" pitchFamily="34" charset="0"/>
              </a:rPr>
              <a:t>, Bing sau </a:t>
            </a:r>
            <a:r>
              <a:rPr lang="ro-RO" sz="2400" dirty="0" err="1">
                <a:latin typeface="Calibri" panose="020F0502020204030204" pitchFamily="34" charset="0"/>
              </a:rPr>
              <a:t>Openstreet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o-RO" sz="2400" b="1" dirty="0" err="1">
                <a:latin typeface="Calibri" panose="020F0502020204030204" pitchFamily="34" charset="0"/>
              </a:rPr>
              <a:t>Ortofotoplanuri</a:t>
            </a:r>
            <a:r>
              <a:rPr lang="ro-RO" sz="2400" b="1" dirty="0">
                <a:latin typeface="Calibri" panose="020F0502020204030204" pitchFamily="34" charset="0"/>
              </a:rPr>
              <a:t> ANCPI</a:t>
            </a:r>
            <a:r>
              <a:rPr lang="ro-RO" sz="2400" dirty="0">
                <a:latin typeface="Calibri" panose="020F0502020204030204" pitchFamily="34" charset="0"/>
              </a:rPr>
              <a:t> - </a:t>
            </a:r>
            <a:r>
              <a:rPr lang="ro-RO" sz="2400" u="sng" dirty="0">
                <a:latin typeface="Calibri" panose="020F0502020204030204" pitchFamily="34" charset="0"/>
                <a:hlinkClick r:id="rId7"/>
              </a:rPr>
              <a:t>http://geoportal.ancpi.ro/geoportal/viewer/index.html</a:t>
            </a:r>
            <a:endParaRPr lang="en-US" sz="2400" dirty="0">
              <a:latin typeface="Calibri" panose="020F0502020204030204" pitchFamily="34" charset="0"/>
            </a:endParaRPr>
          </a:p>
          <a:p>
            <a:pPr marL="457200" indent="-457200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52622"/>
      </p:ext>
    </p:extLst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899592" y="3400218"/>
            <a:ext cx="1820699" cy="1820699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ctrTitle" idx="4294967295"/>
          </p:nvPr>
        </p:nvSpPr>
        <p:spPr>
          <a:xfrm>
            <a:off x="2940507" y="3539453"/>
            <a:ext cx="6203493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ro-RO" sz="3600" i="1" dirty="0">
                <a:latin typeface="Garamond" panose="02020404030301010803" pitchFamily="18" charset="0"/>
              </a:rPr>
              <a:t>Ecologia si managementul peisajului</a:t>
            </a:r>
            <a:endParaRPr lang="en" sz="3600" b="1" i="1" dirty="0">
              <a:latin typeface="Garamond" panose="02020404030301010803" pitchFamily="18" charset="0"/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subTitle" idx="4294967295"/>
          </p:nvPr>
        </p:nvSpPr>
        <p:spPr>
          <a:xfrm>
            <a:off x="2972980" y="4974888"/>
            <a:ext cx="6520469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o-RO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Ciprian </a:t>
            </a:r>
            <a:r>
              <a:rPr lang="ro-RO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Palaghianu</a:t>
            </a:r>
            <a:endParaRPr lang="en" sz="20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80" name="Shape 80"/>
          <p:cNvCxnSpPr/>
          <p:nvPr/>
        </p:nvCxnSpPr>
        <p:spPr>
          <a:xfrm>
            <a:off x="1907704" y="5274679"/>
            <a:ext cx="145799" cy="567599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1" name="Shape 81"/>
          <p:cNvCxnSpPr/>
          <p:nvPr/>
        </p:nvCxnSpPr>
        <p:spPr>
          <a:xfrm flipH="1">
            <a:off x="1259632" y="5220917"/>
            <a:ext cx="247096" cy="404239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2" name="Shape 82"/>
          <p:cNvCxnSpPr/>
          <p:nvPr/>
        </p:nvCxnSpPr>
        <p:spPr>
          <a:xfrm flipV="1">
            <a:off x="457132" y="4941168"/>
            <a:ext cx="650899" cy="641612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5" name="Shape 344"/>
          <p:cNvSpPr txBox="1">
            <a:spLocks/>
          </p:cNvSpPr>
          <p:nvPr/>
        </p:nvSpPr>
        <p:spPr>
          <a:xfrm>
            <a:off x="1259632" y="1401396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20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ro-RO" sz="6000" b="1" dirty="0"/>
              <a:t>Mulțumesc</a:t>
            </a:r>
            <a:r>
              <a:rPr lang="en" sz="6000" b="1" dirty="0"/>
              <a:t>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63" y="3572614"/>
            <a:ext cx="1475908" cy="147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25250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539552" y="260648"/>
            <a:ext cx="8424936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en-US" dirty="0">
                <a:solidFill>
                  <a:srgbClr val="0070C0"/>
                </a:solidFill>
              </a:rPr>
              <a:t>TITLUL PROIECTULUI</a:t>
            </a:r>
            <a:endParaRPr lang="en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18864" y="2420888"/>
            <a:ext cx="8229600" cy="38884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ctr"/>
            <a:r>
              <a:rPr lang="ro-RO" sz="3200" b="1" i="1" dirty="0">
                <a:solidFill>
                  <a:srgbClr val="002060"/>
                </a:solidFill>
              </a:rPr>
              <a:t>Caracterizarea particularităților peisajului </a:t>
            </a:r>
            <a:br>
              <a:rPr lang="en-US" sz="3200" b="1" i="1" dirty="0">
                <a:solidFill>
                  <a:srgbClr val="002060"/>
                </a:solidFill>
              </a:rPr>
            </a:br>
            <a:r>
              <a:rPr lang="ro-RO" sz="3200" b="1" i="1" dirty="0">
                <a:solidFill>
                  <a:srgbClr val="002060"/>
                </a:solidFill>
              </a:rPr>
              <a:t>din zona …..</a:t>
            </a:r>
            <a:endParaRPr lang="en-US" sz="3200" b="1" i="1" dirty="0">
              <a:solidFill>
                <a:srgbClr val="002060"/>
              </a:solidFill>
            </a:endParaRPr>
          </a:p>
          <a:p>
            <a:pPr algn="ctr"/>
            <a:endParaRPr lang="en-US" sz="3200" i="1" dirty="0">
              <a:solidFill>
                <a:srgbClr val="002060"/>
              </a:solidFill>
            </a:endParaRPr>
          </a:p>
          <a:p>
            <a:r>
              <a:rPr lang="en-US" sz="2800" dirty="0">
                <a:solidFill>
                  <a:srgbClr val="002060"/>
                </a:solidFill>
              </a:rPr>
              <a:t>O </a:t>
            </a:r>
            <a:r>
              <a:rPr lang="en-US" sz="2800" dirty="0" err="1">
                <a:solidFill>
                  <a:srgbClr val="002060"/>
                </a:solidFill>
              </a:rPr>
              <a:t>zon</a:t>
            </a:r>
            <a:r>
              <a:rPr lang="ro-RO" sz="2800" dirty="0">
                <a:solidFill>
                  <a:srgbClr val="002060"/>
                </a:solidFill>
              </a:rPr>
              <a:t>ă cunoscută sau o zonă în care apar anumite elemente interesante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45504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188640"/>
            <a:ext cx="8424936" cy="115212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ro-RO" dirty="0">
                <a:solidFill>
                  <a:srgbClr val="0070C0"/>
                </a:solidFill>
              </a:rPr>
              <a:t>Structura proiectului</a:t>
            </a:r>
            <a:endParaRPr lang="en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67544" y="1969666"/>
            <a:ext cx="8352928" cy="44116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514350" indent="-514350">
              <a:buAutoNum type="arabicPeriod"/>
            </a:pPr>
            <a:r>
              <a:rPr lang="ro-RO" b="1" dirty="0">
                <a:solidFill>
                  <a:srgbClr val="002060"/>
                </a:solidFill>
              </a:rPr>
              <a:t>Caracterizarea zonei studiate </a:t>
            </a:r>
            <a:r>
              <a:rPr lang="ro-RO" dirty="0">
                <a:solidFill>
                  <a:srgbClr val="002060"/>
                </a:solidFill>
              </a:rPr>
              <a:t>(succintă -maxim o pagină)</a:t>
            </a:r>
          </a:p>
          <a:p>
            <a:pPr marL="514350" indent="-514350">
              <a:buAutoNum type="arabicPeriod"/>
            </a:pPr>
            <a:endParaRPr lang="ro-RO" dirty="0">
              <a:solidFill>
                <a:srgbClr val="002060"/>
              </a:solidFill>
            </a:endParaRPr>
          </a:p>
          <a:p>
            <a:pPr marL="514350" indent="-514350">
              <a:buFont typeface="Source Sans Pro"/>
              <a:buAutoNum type="arabicPeriod"/>
            </a:pPr>
            <a:r>
              <a:rPr lang="ro-RO" b="1" dirty="0">
                <a:solidFill>
                  <a:srgbClr val="002060"/>
                </a:solidFill>
              </a:rPr>
              <a:t>Elemente caracteristice ale peisajului</a:t>
            </a:r>
          </a:p>
          <a:p>
            <a:pPr marL="514350" indent="-514350">
              <a:buFont typeface="Source Sans Pro"/>
              <a:buAutoNum type="arabicPeriod"/>
            </a:pPr>
            <a:endParaRPr lang="ro-RO" b="1" dirty="0">
              <a:solidFill>
                <a:srgbClr val="002060"/>
              </a:solidFill>
            </a:endParaRPr>
          </a:p>
          <a:p>
            <a:pPr marL="514350" indent="-514350">
              <a:buFont typeface="Source Sans Pro"/>
              <a:buAutoNum type="arabicPeriod"/>
            </a:pPr>
            <a:r>
              <a:rPr lang="ro-RO" b="1" dirty="0">
                <a:solidFill>
                  <a:srgbClr val="002060"/>
                </a:solidFill>
              </a:rPr>
              <a:t>Concluzii</a:t>
            </a:r>
            <a:r>
              <a:rPr lang="ro-RO" dirty="0">
                <a:solidFill>
                  <a:srgbClr val="002060"/>
                </a:solidFill>
              </a:rPr>
              <a:t> (maxim o pagină)</a:t>
            </a:r>
            <a:endParaRPr lang="en-US" dirty="0">
              <a:solidFill>
                <a:srgbClr val="002060"/>
              </a:solidFill>
            </a:endParaRPr>
          </a:p>
          <a:p>
            <a:pPr marL="514350" indent="-514350">
              <a:buFont typeface="Source Sans Pro"/>
              <a:buAutoNum type="arabicPeriod"/>
            </a:pPr>
            <a:endParaRPr lang="en-US" dirty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188640"/>
            <a:ext cx="8424936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ro-RO" sz="6000" dirty="0">
                <a:solidFill>
                  <a:srgbClr val="CFD8DC"/>
                </a:solidFill>
              </a:rPr>
              <a:t>1</a:t>
            </a:r>
            <a:r>
              <a:rPr lang="en" sz="6000" dirty="0">
                <a:solidFill>
                  <a:srgbClr val="CFD8DC"/>
                </a:solidFill>
              </a:rPr>
              <a:t>.</a:t>
            </a:r>
          </a:p>
          <a:p>
            <a:pPr lvl="0" algn="r"/>
            <a:r>
              <a:rPr lang="ro-RO" sz="4400" dirty="0">
                <a:solidFill>
                  <a:srgbClr val="0070C0"/>
                </a:solidFill>
              </a:rPr>
              <a:t>Caracterizarea zonei studiate </a:t>
            </a:r>
            <a:endParaRPr lang="en" sz="4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3528" y="2132856"/>
            <a:ext cx="8424936" cy="44116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dirty="0">
                <a:solidFill>
                  <a:srgbClr val="002060"/>
                </a:solidFill>
              </a:rPr>
              <a:t>Definirea / delimitarea zonei studiate </a:t>
            </a:r>
            <a:r>
              <a:rPr lang="ro-RO" altLang="en-US" dirty="0">
                <a:solidFill>
                  <a:srgbClr val="002060"/>
                </a:solidFill>
              </a:rPr>
              <a:t>– imagine a zonei, dimensiunea ferestrei (min 5 x 5 km – max. 15x15 km) (Google </a:t>
            </a:r>
            <a:r>
              <a:rPr lang="ro-RO" altLang="en-US" dirty="0" err="1">
                <a:solidFill>
                  <a:srgbClr val="002060"/>
                </a:solidFill>
              </a:rPr>
              <a:t>Earth</a:t>
            </a:r>
            <a:r>
              <a:rPr lang="ro-RO" altLang="en-US" dirty="0">
                <a:solidFill>
                  <a:srgbClr val="002060"/>
                </a:solidFill>
              </a:rPr>
              <a:t> Pro sau </a:t>
            </a:r>
            <a:r>
              <a:rPr lang="ro-RO" altLang="en-US" dirty="0" err="1">
                <a:solidFill>
                  <a:srgbClr val="002060"/>
                </a:solidFill>
              </a:rPr>
              <a:t>ortofotoplanuri</a:t>
            </a:r>
            <a:r>
              <a:rPr lang="ro-RO" altLang="en-US" dirty="0">
                <a:solidFill>
                  <a:srgbClr val="002060"/>
                </a:solidFill>
              </a:rPr>
              <a:t> geoportal.ancpi.ro)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o-RO" altLang="en-US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dirty="0">
                <a:solidFill>
                  <a:srgbClr val="002060"/>
                </a:solidFill>
              </a:rPr>
              <a:t>Prezentare generală </a:t>
            </a:r>
            <a:r>
              <a:rPr lang="ro-RO" altLang="en-US" dirty="0">
                <a:solidFill>
                  <a:srgbClr val="002060"/>
                </a:solidFill>
              </a:rPr>
              <a:t>– așezare geografică, altitudine, elemente climatice, principalele tipuri de ecosisteme întâlnite și principalele tipuri de folosință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o-RO" altLang="en-US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627725"/>
      </p:ext>
    </p:extLst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188640"/>
            <a:ext cx="8424936" cy="79208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ro-RO" sz="4400" dirty="0">
                <a:solidFill>
                  <a:srgbClr val="0070C0"/>
                </a:solidFill>
              </a:rPr>
              <a:t>Dimensiunea ferestrei</a:t>
            </a:r>
            <a:endParaRPr lang="en" sz="44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268761"/>
            <a:ext cx="8229600" cy="6713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</a:rPr>
              <a:t> </a:t>
            </a:r>
            <a:r>
              <a:rPr lang="ro-RO" altLang="en-US" b="1" dirty="0">
                <a:solidFill>
                  <a:srgbClr val="002060"/>
                </a:solidFill>
              </a:rPr>
              <a:t>Exemplu: </a:t>
            </a:r>
            <a:r>
              <a:rPr lang="ro-RO" altLang="en-US" b="1" i="1" dirty="0">
                <a:solidFill>
                  <a:srgbClr val="002060"/>
                </a:solidFill>
              </a:rPr>
              <a:t>Google </a:t>
            </a:r>
            <a:r>
              <a:rPr lang="ro-RO" altLang="en-US" b="1" i="1" dirty="0" err="1">
                <a:solidFill>
                  <a:srgbClr val="002060"/>
                </a:solidFill>
              </a:rPr>
              <a:t>Earth</a:t>
            </a:r>
            <a:r>
              <a:rPr lang="ro-RO" altLang="en-US" b="1" i="1" dirty="0">
                <a:solidFill>
                  <a:srgbClr val="002060"/>
                </a:solidFill>
              </a:rPr>
              <a:t> Pro</a:t>
            </a:r>
            <a:endParaRPr lang="ro-RO" altLang="en-US" i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40146"/>
            <a:ext cx="9144000" cy="487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578599"/>
      </p:ext>
    </p:extLst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188640"/>
            <a:ext cx="8424936" cy="79208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ro-RO" altLang="en-US" sz="4400" i="1" dirty="0">
                <a:solidFill>
                  <a:srgbClr val="002060"/>
                </a:solidFill>
              </a:rPr>
              <a:t>Google </a:t>
            </a:r>
            <a:r>
              <a:rPr lang="ro-RO" altLang="en-US" sz="4400" i="1" dirty="0" err="1">
                <a:solidFill>
                  <a:srgbClr val="002060"/>
                </a:solidFill>
              </a:rPr>
              <a:t>Earth</a:t>
            </a:r>
            <a:endParaRPr lang="en" sz="44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268761"/>
            <a:ext cx="8229600" cy="6713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i="1" dirty="0" err="1">
                <a:solidFill>
                  <a:srgbClr val="002060"/>
                </a:solidFill>
              </a:rPr>
              <a:t>Shortcuts</a:t>
            </a:r>
            <a:r>
              <a:rPr lang="ro-RO" altLang="en-US" b="1" i="1" dirty="0">
                <a:solidFill>
                  <a:srgbClr val="002060"/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i="1" dirty="0">
                <a:solidFill>
                  <a:srgbClr val="002060"/>
                </a:solidFill>
              </a:rPr>
              <a:t>F11 – extinde suprafața de lucru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o-RO" altLang="en-US" b="1" i="1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i="1" dirty="0" err="1">
                <a:solidFill>
                  <a:srgbClr val="002060"/>
                </a:solidFill>
              </a:rPr>
              <a:t>Ctrl</a:t>
            </a:r>
            <a:r>
              <a:rPr lang="ro-RO" altLang="en-US" b="1" i="1" dirty="0">
                <a:solidFill>
                  <a:srgbClr val="002060"/>
                </a:solidFill>
              </a:rPr>
              <a:t>-Alt-B – comutator panou de lucru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i="1" dirty="0">
                <a:solidFill>
                  <a:srgbClr val="002060"/>
                </a:solidFill>
              </a:rPr>
              <a:t>N – resetează orientarea (nordul)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i="1" dirty="0">
                <a:solidFill>
                  <a:srgbClr val="002060"/>
                </a:solidFill>
              </a:rPr>
              <a:t>U – resetează înclinarea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i="1" dirty="0">
                <a:solidFill>
                  <a:srgbClr val="002060"/>
                </a:solidFill>
              </a:rPr>
              <a:t>R – resetează orientarea și înclinarea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o-RO" altLang="en-US" b="1" i="1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2060"/>
                </a:solidFill>
              </a:rPr>
              <a:t>Ctrl + Alt + </a:t>
            </a:r>
            <a:r>
              <a:rPr lang="ro-RO" b="1" i="1" dirty="0">
                <a:solidFill>
                  <a:srgbClr val="002060"/>
                </a:solidFill>
              </a:rPr>
              <a:t>S – salvează imaginea de lucru</a:t>
            </a:r>
            <a:endParaRPr lang="ro-RO" altLang="en-US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235160"/>
      </p:ext>
    </p:extLst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188640"/>
            <a:ext cx="8424936" cy="79208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ro-RO" sz="4200" b="0" dirty="0">
                <a:solidFill>
                  <a:srgbClr val="0070C0"/>
                </a:solidFill>
              </a:rPr>
              <a:t>Date generale</a:t>
            </a:r>
            <a:endParaRPr lang="en" sz="42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124744"/>
            <a:ext cx="8964488" cy="44116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b="1" dirty="0">
                <a:solidFill>
                  <a:srgbClr val="002060"/>
                </a:solidFill>
              </a:rPr>
              <a:t>Exemplu altitudine – </a:t>
            </a:r>
            <a:r>
              <a:rPr lang="ro-RO" altLang="en-US" sz="2800" dirty="0">
                <a:solidFill>
                  <a:srgbClr val="002060"/>
                </a:solidFill>
              </a:rPr>
              <a:t>din</a:t>
            </a:r>
            <a:r>
              <a:rPr lang="ro-RO" altLang="en-US" sz="2800" b="1" dirty="0">
                <a:solidFill>
                  <a:srgbClr val="002060"/>
                </a:solidFill>
              </a:rPr>
              <a:t> </a:t>
            </a:r>
            <a:r>
              <a:rPr lang="ro-RO" altLang="en-US" sz="2800" dirty="0">
                <a:solidFill>
                  <a:srgbClr val="002060"/>
                </a:solidFill>
              </a:rPr>
              <a:t>modelul digital al terenului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sz="2800" dirty="0">
                <a:solidFill>
                  <a:srgbClr val="002060"/>
                </a:solidFill>
              </a:rPr>
              <a:t>(Google </a:t>
            </a:r>
            <a:r>
              <a:rPr lang="ro-RO" altLang="en-US" sz="2800" dirty="0" err="1">
                <a:solidFill>
                  <a:srgbClr val="002060"/>
                </a:solidFill>
              </a:rPr>
              <a:t>Earth</a:t>
            </a:r>
            <a:r>
              <a:rPr lang="ro-RO" altLang="en-US" sz="2800" dirty="0">
                <a:solidFill>
                  <a:srgbClr val="002060"/>
                </a:solidFill>
              </a:rPr>
              <a:t>, Google </a:t>
            </a:r>
            <a:r>
              <a:rPr lang="ro-RO" altLang="en-US" sz="2800" dirty="0" err="1">
                <a:solidFill>
                  <a:srgbClr val="002060"/>
                </a:solidFill>
              </a:rPr>
              <a:t>Map</a:t>
            </a:r>
            <a:r>
              <a:rPr lang="ro-RO" altLang="en-US" sz="2800" dirty="0">
                <a:solidFill>
                  <a:srgbClr val="002060"/>
                </a:solidFill>
              </a:rPr>
              <a:t> – altitudinea ptr. selecție)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altLang="en-US" sz="2800" dirty="0" err="1">
                <a:solidFill>
                  <a:srgbClr val="002060"/>
                </a:solidFill>
              </a:rPr>
              <a:t>OpenStreet</a:t>
            </a:r>
            <a:r>
              <a:rPr lang="ro-RO" altLang="en-US" sz="2800" dirty="0">
                <a:solidFill>
                  <a:srgbClr val="002060"/>
                </a:solidFill>
              </a:rPr>
              <a:t> (folosință) – curbele de nivel (</a:t>
            </a:r>
            <a:r>
              <a:rPr lang="ro-RO" altLang="en-US" sz="2800" dirty="0" err="1">
                <a:solidFill>
                  <a:srgbClr val="002060"/>
                </a:solidFill>
              </a:rPr>
              <a:t>Cycle</a:t>
            </a:r>
            <a:r>
              <a:rPr lang="ro-RO" altLang="en-US" sz="2800" dirty="0">
                <a:solidFill>
                  <a:srgbClr val="002060"/>
                </a:solidFill>
              </a:rPr>
              <a:t> </a:t>
            </a:r>
            <a:r>
              <a:rPr lang="ro-RO" altLang="en-US" sz="2800" dirty="0" err="1">
                <a:solidFill>
                  <a:srgbClr val="002060"/>
                </a:solidFill>
              </a:rPr>
              <a:t>Map</a:t>
            </a:r>
            <a:r>
              <a:rPr lang="ro-RO" altLang="en-US" sz="2800" dirty="0">
                <a:solidFill>
                  <a:srgbClr val="002060"/>
                </a:solidFill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o-RO" altLang="en-US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708920"/>
            <a:ext cx="9144000" cy="430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496026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188640"/>
            <a:ext cx="8424936" cy="79208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en-US" sz="4200" b="0" dirty="0" err="1">
                <a:solidFill>
                  <a:srgbClr val="0070C0"/>
                </a:solidFill>
              </a:rPr>
              <a:t>Ortofotoplanuri</a:t>
            </a:r>
            <a:r>
              <a:rPr lang="en-US" sz="4200" b="0" dirty="0">
                <a:solidFill>
                  <a:srgbClr val="0070C0"/>
                </a:solidFill>
              </a:rPr>
              <a:t> </a:t>
            </a:r>
            <a:r>
              <a:rPr lang="en-US" sz="4200" b="0" dirty="0">
                <a:solidFill>
                  <a:srgbClr val="002060"/>
                </a:solidFill>
              </a:rPr>
              <a:t>ANCPI</a:t>
            </a:r>
            <a:endParaRPr lang="en" sz="42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124745"/>
            <a:ext cx="8964488" cy="1944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</a:rPr>
              <a:t>M</a:t>
            </a:r>
            <a:r>
              <a:rPr lang="ro-RO" altLang="en-US" dirty="0" err="1">
                <a:solidFill>
                  <a:srgbClr val="002060"/>
                </a:solidFill>
              </a:rPr>
              <a:t>ăsurătorile</a:t>
            </a:r>
            <a:r>
              <a:rPr lang="ro-RO" altLang="en-US" dirty="0">
                <a:solidFill>
                  <a:srgbClr val="002060"/>
                </a:solidFill>
              </a:rPr>
              <a:t> se pot face direct online pe site-ul ANCPI </a:t>
            </a:r>
            <a:r>
              <a:rPr lang="ro-RO" altLang="en-US" dirty="0" err="1">
                <a:solidFill>
                  <a:srgbClr val="002060"/>
                </a:solidFill>
              </a:rPr>
              <a:t>Geoportal</a:t>
            </a:r>
            <a:r>
              <a:rPr lang="ro-RO" altLang="en-US" dirty="0">
                <a:solidFill>
                  <a:srgbClr val="002060"/>
                </a:solidFill>
              </a:rPr>
              <a:t> sau cu utilitarul online DAFTLOGIC</a:t>
            </a:r>
            <a:endParaRPr lang="ro-RO" altLang="en-US" sz="28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o-RO" altLang="en-US" i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4864"/>
            <a:ext cx="9144000" cy="426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44461"/>
      </p:ext>
    </p:extLst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467544" y="188640"/>
            <a:ext cx="8424936" cy="79208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/>
            <a:r>
              <a:rPr lang="ro-RO" sz="4200" b="0" dirty="0" err="1">
                <a:solidFill>
                  <a:srgbClr val="0070C0"/>
                </a:solidFill>
              </a:rPr>
              <a:t>DaftLogic</a:t>
            </a:r>
            <a:endParaRPr lang="en" sz="42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124745"/>
            <a:ext cx="8964488" cy="19442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ct val="100000"/>
              <a:buFont typeface="Source Sans Pro"/>
              <a:buNone/>
              <a:defRPr sz="3000" b="0" i="0" u="none" strike="noStrike" cap="none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ro-RO" altLang="en-US" sz="2200" dirty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https://www.daftlogic.com/projects-google-maps-area-calculator-tool.htm</a:t>
            </a:r>
            <a:endParaRPr lang="ro-RO" altLang="en-US" sz="22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o-RO" altLang="en-US" sz="2200" dirty="0">
                <a:solidFill>
                  <a:srgbClr val="002060"/>
                </a:solidFill>
                <a:latin typeface="Calibri" panose="020F0502020204030204" pitchFamily="34" charset="0"/>
                <a:hlinkClick r:id="rId4"/>
              </a:rPr>
              <a:t>https://www.daftlogic.com/projects-google-maps-distance-calculator.htm</a:t>
            </a:r>
            <a:endParaRPr lang="ro-RO" altLang="en-US" sz="22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ro-RO" altLang="en-US" sz="22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25522"/>
            <a:ext cx="9144000" cy="444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0667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616</Words>
  <Application>Microsoft Office PowerPoint</Application>
  <PresentationFormat>On-screen Show (4:3)</PresentationFormat>
  <Paragraphs>126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Roboto Slab</vt:lpstr>
      <vt:lpstr>Calibri Light</vt:lpstr>
      <vt:lpstr>Source Sans Pro</vt:lpstr>
      <vt:lpstr>Arial</vt:lpstr>
      <vt:lpstr>Calibri</vt:lpstr>
      <vt:lpstr>Candara</vt:lpstr>
      <vt:lpstr>Garamond</vt:lpstr>
      <vt:lpstr>Cordelia template</vt:lpstr>
      <vt:lpstr>Ecologia și managementul peisajului  Proiect</vt:lpstr>
      <vt:lpstr>TITLUL PROIECTULUI</vt:lpstr>
      <vt:lpstr>Structura proiectului</vt:lpstr>
      <vt:lpstr>1. Caracterizarea zonei studiate </vt:lpstr>
      <vt:lpstr>Dimensiunea ferestrei</vt:lpstr>
      <vt:lpstr>Google Earth</vt:lpstr>
      <vt:lpstr>Date generale</vt:lpstr>
      <vt:lpstr>Ortofotoplanuri ANCPI</vt:lpstr>
      <vt:lpstr>DaftLogic</vt:lpstr>
      <vt:lpstr>Date climatice</vt:lpstr>
      <vt:lpstr>Date climatice resurse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Ecologia si managementul peisajului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English Teaching: Activities for Young Learners</dc:title>
  <cp:lastModifiedBy>Cipri</cp:lastModifiedBy>
  <cp:revision>438</cp:revision>
  <dcterms:modified xsi:type="dcterms:W3CDTF">2016-11-10T13:05:26Z</dcterms:modified>
</cp:coreProperties>
</file>